
<file path=[Content_Types].xml><?xml version="1.0" encoding="utf-8"?>
<Types xmlns="http://schemas.openxmlformats.org/package/2006/content-types">
  <Default Extension="png" ContentType="image/png"/>
  <Default Extension="mp3" ContentType="audio/mpe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"/>
  </p:notesMasterIdLst>
  <p:sldIdLst>
    <p:sldId id="282" r:id="rId2"/>
    <p:sldId id="266" r:id="rId3"/>
    <p:sldId id="268" r:id="rId4"/>
    <p:sldId id="276" r:id="rId5"/>
    <p:sldId id="267" r:id="rId6"/>
    <p:sldId id="263" r:id="rId7"/>
    <p:sldId id="265" r:id="rId8"/>
    <p:sldId id="277" r:id="rId9"/>
    <p:sldId id="278" r:id="rId10"/>
    <p:sldId id="269" r:id="rId11"/>
    <p:sldId id="264" r:id="rId12"/>
    <p:sldId id="279" r:id="rId13"/>
    <p:sldId id="284" r:id="rId14"/>
    <p:sldId id="285" r:id="rId15"/>
    <p:sldId id="286" r:id="rId16"/>
    <p:sldId id="280" r:id="rId17"/>
    <p:sldId id="271" r:id="rId18"/>
    <p:sldId id="28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951410BA-27DB-4CF5-864D-6EAC6F9F8ED5}">
          <p14:sldIdLst>
            <p14:sldId id="282"/>
          </p14:sldIdLst>
        </p14:section>
        <p14:section name="Lockdown_survival" id="{DD7C43A0-1645-4FAF-B22E-4CBD432AF821}">
          <p14:sldIdLst>
            <p14:sldId id="266"/>
            <p14:sldId id="268"/>
            <p14:sldId id="276"/>
            <p14:sldId id="267"/>
            <p14:sldId id="263"/>
            <p14:sldId id="265"/>
            <p14:sldId id="277"/>
            <p14:sldId id="278"/>
            <p14:sldId id="269"/>
            <p14:sldId id="264"/>
            <p14:sldId id="279"/>
            <p14:sldId id="284"/>
            <p14:sldId id="285"/>
            <p14:sldId id="286"/>
            <p14:sldId id="280"/>
            <p14:sldId id="271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99"/>
    <a:srgbClr val="356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 autoAdjust="0"/>
  </p:normalViewPr>
  <p:slideViewPr>
    <p:cSldViewPr snapToGrid="0">
      <p:cViewPr varScale="1">
        <p:scale>
          <a:sx n="73" d="100"/>
          <a:sy n="73" d="100"/>
        </p:scale>
        <p:origin x="678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D78-4FA4-4ECB-926A-0B23F71A974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792B-BD69-4EFC-9339-6C307674C9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6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5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pPr/>
              <a:t>3/30/2020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5.jpeg"/><Relationship Id="rId9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6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fif"/><Relationship Id="rId3" Type="http://schemas.openxmlformats.org/officeDocument/2006/relationships/image" Target="../media/image5.jpeg"/><Relationship Id="rId7" Type="http://schemas.openxmlformats.org/officeDocument/2006/relationships/image" Target="../media/image29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31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eg"/><Relationship Id="rId7" Type="http://schemas.openxmlformats.org/officeDocument/2006/relationships/image" Target="../media/image32.jf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5.jpeg"/><Relationship Id="rId11" Type="http://schemas.openxmlformats.org/officeDocument/2006/relationships/image" Target="../media/image36.png"/><Relationship Id="rId5" Type="http://schemas.microsoft.com/office/2007/relationships/hdphoto" Target="../media/hdphoto3.wdp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37.jpe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25.jpe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8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1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5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jpe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5.jpeg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6.jpeg"/><Relationship Id="rId5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COVID-19… India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785" y="4415246"/>
            <a:ext cx="6480483" cy="66620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>
                <a:solidFill>
                  <a:srgbClr val="00B050"/>
                </a:solidFill>
              </a:rPr>
              <a:t>Stay </a:t>
            </a:r>
            <a:r>
              <a:rPr lang="en-US" sz="4800" dirty="0">
                <a:solidFill>
                  <a:srgbClr val="00B050"/>
                </a:solidFill>
              </a:rPr>
              <a:t>Home, Stay Safe</a:t>
            </a:r>
            <a:r>
              <a:rPr lang="en-US" sz="4800" dirty="0" smtClean="0">
                <a:solidFill>
                  <a:srgbClr val="00B050"/>
                </a:solidFill>
              </a:rPr>
              <a:t>.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5">
            <a:lum bright="-12000" contrast="17000"/>
          </a:blip>
          <a:srcRect l="2221" r="11982" b="1525"/>
          <a:stretch>
            <a:fillRect/>
          </a:stretch>
        </p:blipFill>
        <p:spPr>
          <a:xfrm>
            <a:off x="8001000" y="3595316"/>
            <a:ext cx="3674533" cy="2382152"/>
          </a:xfrm>
          <a:prstGeom prst="ellipse">
            <a:avLst/>
          </a:prstGeom>
          <a:ln w="63500" cap="rnd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051560" y="5977468"/>
            <a:ext cx="1016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Mangal</a:t>
            </a:r>
            <a:r>
              <a:rPr lang="en-US" dirty="0" smtClean="0"/>
              <a:t> </a:t>
            </a:r>
            <a:r>
              <a:rPr lang="en-US" dirty="0"/>
              <a:t>Shukla </a:t>
            </a:r>
            <a:r>
              <a:rPr lang="en-US" dirty="0" smtClean="0"/>
              <a:t>(#mds4world)|C </a:t>
            </a:r>
            <a:r>
              <a:rPr lang="en-US" dirty="0"/>
              <a:t>P </a:t>
            </a:r>
            <a:r>
              <a:rPr lang="en-US" dirty="0" smtClean="0"/>
              <a:t>Sharma (#panditcpsharma)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01339" y="624986"/>
            <a:ext cx="10117181" cy="66620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002060"/>
                </a:solidFill>
                <a:latin typeface="+mj-lt"/>
              </a:rPr>
              <a:t>Proposal to make survival easier in Country wide Lockdown.</a:t>
            </a:r>
          </a:p>
        </p:txBody>
      </p:sp>
      <p:pic>
        <p:nvPicPr>
          <p:cNvPr id="8" name="RaaziRington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255125"/>
      </p:ext>
    </p:extLst>
  </p:cSld>
  <p:clrMapOvr>
    <a:masterClrMapping/>
  </p:clrMapOvr>
  <p:transition spd="med" advClick="0" advTm="7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  <p:bldP spid="6" grpId="0"/>
    </p:bldLst>
  </p:timing>
  <p:extLst mod="1">
    <p:ext uri="{E180D4A7-C9FB-4DFB-919C-405C955672EB}">
      <p14:showEvtLst xmlns:p14="http://schemas.microsoft.com/office/powerpoint/2010/main">
        <p14:playEvt time="62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921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</a:rPr>
              <a:t>Stay Home safe</a:t>
            </a:r>
            <a:r>
              <a:rPr lang="en-IN" sz="4000" dirty="0" smtClean="0"/>
              <a:t>, </a:t>
            </a:r>
            <a:r>
              <a:rPr lang="en-IN" sz="4000" dirty="0" smtClean="0">
                <a:solidFill>
                  <a:srgbClr val="FF0000"/>
                </a:solidFill>
              </a:rPr>
              <a:t>Avoid Fomites -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1" y="3735817"/>
            <a:ext cx="2900895" cy="19304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711692" y="1273059"/>
            <a:ext cx="10880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2060"/>
                </a:solidFill>
              </a:rPr>
              <a:t>Fomites are Objects </a:t>
            </a:r>
            <a:r>
              <a:rPr lang="en-US" sz="2400" dirty="0">
                <a:solidFill>
                  <a:srgbClr val="002060"/>
                </a:solidFill>
              </a:rPr>
              <a:t>or materials which are likely to carry infection, such as </a:t>
            </a:r>
            <a:r>
              <a:rPr lang="en-US" sz="2400" dirty="0" smtClean="0">
                <a:solidFill>
                  <a:srgbClr val="002060"/>
                </a:solidFill>
              </a:rPr>
              <a:t>News paper, Milk Packets, Delivery Parcels, Currency Bills etc (Community Transmission).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4" y="3176746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4" y="3255516"/>
            <a:ext cx="3161477" cy="2103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80801" y="6027003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3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428492-C4DD-4629-AFFC-F2DFB021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65" y="505831"/>
            <a:ext cx="6477000" cy="467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7DADD-5984-406D-AAC2-DCFCB826A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16"/>
          <a:stretch/>
        </p:blipFill>
        <p:spPr>
          <a:xfrm>
            <a:off x="473958" y="505831"/>
            <a:ext cx="4782507" cy="467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5524638" y="5794990"/>
            <a:ext cx="397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ranklin Gothic Demi" pitchFamily="34" charset="0"/>
              </a:rPr>
              <a:t>To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ranklin Gothic Demi" pitchFamily="34" charset="0"/>
              </a:rPr>
              <a:t>CORONA</a:t>
            </a:r>
            <a:endParaRPr lang="en-IN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Franklin Gothic Dem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3" name="Cloud Callout 12"/>
          <p:cNvSpPr/>
          <p:nvPr/>
        </p:nvSpPr>
        <p:spPr>
          <a:xfrm>
            <a:off x="2396066" y="2844800"/>
            <a:ext cx="2963334" cy="2404534"/>
          </a:xfrm>
          <a:prstGeom prst="cloudCallout">
            <a:avLst>
              <a:gd name="adj1" fmla="val -72276"/>
              <a:gd name="adj2" fmla="val -4126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pperplate Gothic Bol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25396" y="3553930"/>
            <a:ext cx="26418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Community Transmission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Picture 15" descr="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626" y="5827447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877445" y="522239"/>
            <a:ext cx="9893484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in </a:t>
            </a:r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lockdown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stage, if people are going to </a:t>
            </a:r>
            <a:r>
              <a:rPr lang="en-US" sz="36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 market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they are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 to get infected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approach is to go for online orders, follow </a:t>
            </a:r>
            <a:r>
              <a:rPr lang="en-US" sz="3600" dirty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Delivery </a:t>
            </a:r>
            <a:r>
              <a:rPr lang="en-US" sz="3600" dirty="0" smtClean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Without </a:t>
            </a:r>
            <a:r>
              <a:rPr lang="en-US" sz="3600" dirty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model,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3600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Sanitized Packages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36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Stay safe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5" y="3836091"/>
            <a:ext cx="2895600" cy="158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7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1053189" y="509769"/>
            <a:ext cx="98934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dirty="0" smtClean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Delivery </a:t>
            </a:r>
            <a:r>
              <a:rPr lang="en-US" sz="3200" dirty="0" smtClean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Without </a:t>
            </a:r>
            <a:r>
              <a:rPr lang="en-US" sz="320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avoid further chaining.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67" y="2784278"/>
            <a:ext cx="4021180" cy="22518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1066252" y="1164621"/>
            <a:ext cx="98934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dirty="0">
                <a:solidFill>
                  <a:srgbClr val="00B0F0"/>
                </a:solidFill>
              </a:rPr>
              <a:t>Deliver Infection/fomites free</a:t>
            </a:r>
            <a:r>
              <a:rPr lang="en-IN" sz="3600" dirty="0">
                <a:solidFill>
                  <a:srgbClr val="002060"/>
                </a:solidFill>
              </a:rPr>
              <a:t> packages</a:t>
            </a:r>
            <a:r>
              <a:rPr lang="en-IN" sz="3600" dirty="0">
                <a:solidFill>
                  <a:srgbClr val="002060"/>
                </a:solidFill>
              </a:rPr>
              <a:t>.</a:t>
            </a:r>
            <a:endParaRPr lang="en-IN" sz="3600" dirty="0"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38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798788" y="567173"/>
            <a:ext cx="10239325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</a:rPr>
              <a:t>Specially trained </a:t>
            </a:r>
            <a:r>
              <a:rPr lang="en-IN" sz="2800" dirty="0" smtClean="0">
                <a:solidFill>
                  <a:srgbClr val="002060"/>
                </a:solidFill>
              </a:rPr>
              <a:t>delivery </a:t>
            </a:r>
            <a:r>
              <a:rPr lang="en-IN" sz="2800" dirty="0">
                <a:solidFill>
                  <a:srgbClr val="002060"/>
                </a:solidFill>
              </a:rPr>
              <a:t>team should perform </a:t>
            </a:r>
            <a:r>
              <a:rPr lang="en-IN" sz="2800" dirty="0">
                <a:solidFill>
                  <a:srgbClr val="00B050"/>
                </a:solidFill>
              </a:rPr>
              <a:t>sanitization on </a:t>
            </a:r>
            <a:r>
              <a:rPr lang="en-IN" sz="2800" dirty="0" smtClean="0">
                <a:solidFill>
                  <a:srgbClr val="00B050"/>
                </a:solidFill>
              </a:rPr>
              <a:t>package</a:t>
            </a:r>
            <a:r>
              <a:rPr lang="en-IN" sz="2800" dirty="0" smtClean="0">
                <a:solidFill>
                  <a:srgbClr val="002060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049" y="1728350"/>
            <a:ext cx="6567401" cy="36941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618418" y="0"/>
            <a:ext cx="10239325" cy="13072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</a:rPr>
              <a:t>Delivery team to be equipped with entire safety kit i.e. Safety Gown, Gloves, Mask, Sanitization supplies etc</a:t>
            </a:r>
            <a:r>
              <a:rPr lang="en-IN" sz="2800" dirty="0" smtClean="0">
                <a:solidFill>
                  <a:srgbClr val="002060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340" y="2048650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627" y="2570684"/>
            <a:ext cx="4182338" cy="2086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9" y="1850892"/>
            <a:ext cx="3588828" cy="2146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99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00">
        <p:blinds dir="vert"/>
      </p:transition>
    </mc:Choice>
    <mc:Fallback xmlns="">
      <p:transition spd="slow" advClick="0" advTm="1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618418" y="0"/>
            <a:ext cx="10580234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</a:rPr>
              <a:t>All “home delivery” teams across companies collectively( i.e. Amazon, Flipkart, </a:t>
            </a:r>
            <a:r>
              <a:rPr lang="en-IN" sz="2800" dirty="0" err="1">
                <a:solidFill>
                  <a:srgbClr val="002060"/>
                </a:solidFill>
              </a:rPr>
              <a:t>BigBasket</a:t>
            </a:r>
            <a:r>
              <a:rPr lang="en-IN" sz="2800" dirty="0">
                <a:solidFill>
                  <a:srgbClr val="002060"/>
                </a:solidFill>
              </a:rPr>
              <a:t>, </a:t>
            </a:r>
            <a:r>
              <a:rPr lang="en-IN" sz="2800" dirty="0" err="1">
                <a:solidFill>
                  <a:srgbClr val="002060"/>
                </a:solidFill>
              </a:rPr>
              <a:t>Grofers</a:t>
            </a:r>
            <a:r>
              <a:rPr lang="en-IN" sz="2800" dirty="0">
                <a:solidFill>
                  <a:srgbClr val="002060"/>
                </a:solidFill>
              </a:rPr>
              <a:t> etc.) should get trained, to adhere with WHO guidelines.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86" y="2577684"/>
            <a:ext cx="1649412" cy="10891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2" y="3848166"/>
            <a:ext cx="1607041" cy="1141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37" y="3884459"/>
            <a:ext cx="1786575" cy="11619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16" y="2508650"/>
            <a:ext cx="1564096" cy="1167384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886949" y="3122254"/>
            <a:ext cx="1841862" cy="945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026" y="2491294"/>
            <a:ext cx="2143125" cy="21431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3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00">
        <p:blinds dir="vert"/>
      </p:transition>
    </mc:Choice>
    <mc:Fallback xmlns="">
      <p:transition spd="slow" advClick="0" advTm="1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81133"/>
            <a:ext cx="4014216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666231"/>
            <a:ext cx="2494586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848906"/>
            <a:ext cx="1849586" cy="89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537" y="1216468"/>
            <a:ext cx="3890527" cy="3890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44137" y="406493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2060"/>
                </a:solidFill>
              </a:rPr>
              <a:t>Delivery: </a:t>
            </a:r>
            <a:r>
              <a:rPr lang="en-IN" sz="4000" dirty="0" smtClean="0">
                <a:solidFill>
                  <a:srgbClr val="FF0000"/>
                </a:solidFill>
              </a:rPr>
              <a:t>Fomites / Infection Free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403737" y="2540094"/>
            <a:ext cx="331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rgbClr val="002060"/>
                </a:solidFill>
              </a:rPr>
              <a:t>Safe</a:t>
            </a:r>
          </a:p>
          <a:p>
            <a:pPr algn="ctr"/>
            <a:r>
              <a:rPr lang="en-IN" sz="4000" dirty="0" smtClean="0">
                <a:solidFill>
                  <a:srgbClr val="002060"/>
                </a:solidFill>
              </a:rPr>
              <a:t>Package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7000">
        <p:blinds dir="vert"/>
      </p:transition>
    </mc:Choice>
    <mc:Fallback xmlns=""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81133"/>
            <a:ext cx="4014216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666231"/>
            <a:ext cx="2494586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848906"/>
            <a:ext cx="1849586" cy="89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1196882" y="761593"/>
            <a:ext cx="3627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FF0000"/>
                </a:solidFill>
              </a:rPr>
              <a:t>Thank You!</a:t>
            </a:r>
            <a:endParaRPr lang="en-IN" sz="5400" dirty="0">
              <a:solidFill>
                <a:srgbClr val="FF0000"/>
              </a:solidFill>
            </a:endParaRP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713272" y="2043782"/>
            <a:ext cx="5245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2060"/>
                </a:solidFill>
              </a:rPr>
              <a:t>Stay Home, </a:t>
            </a:r>
            <a:r>
              <a:rPr lang="en-IN" sz="4000" dirty="0" smtClean="0">
                <a:solidFill>
                  <a:srgbClr val="00B050"/>
                </a:solidFill>
              </a:rPr>
              <a:t>Stay Safe 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23663" y="3666070"/>
            <a:ext cx="3664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Mangal Shukla (#mds4world)</a:t>
            </a:r>
          </a:p>
          <a:p>
            <a:r>
              <a:rPr lang="en-US" dirty="0" smtClean="0"/>
              <a:t>C P Sharma (#</a:t>
            </a:r>
            <a:r>
              <a:rPr lang="en-US" dirty="0" err="1" smtClean="0"/>
              <a:t>panditcpsharma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4" name="Picture 13" descr="twitter-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449" y="3508081"/>
            <a:ext cx="962321" cy="962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6719145" y="5599437"/>
            <a:ext cx="530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Disclaimer : All images are taken from Google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393267"/>
            <a:ext cx="1413933" cy="27699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200" b="1" cap="none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Inspired@AA</a:t>
            </a:r>
            <a:endParaRPr lang="en-US" sz="12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0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:blinds dir="vert"/>
      </p:transition>
    </mc:Choice>
    <mc:Fallback xmlns="">
      <p:transition spd="slow" advClick="0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598495"/>
            <a:ext cx="2561302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1690617" y="344300"/>
            <a:ext cx="77860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Corona 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Spread Phases</a:t>
            </a:r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4DFD1-1B60-47FA-A643-CF2B51600F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8"/>
          <a:stretch/>
        </p:blipFill>
        <p:spPr>
          <a:xfrm>
            <a:off x="2781301" y="1597462"/>
            <a:ext cx="6315074" cy="34530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2EF1BF5-7B80-4ACD-B17B-8EB560CE8DE6}"/>
              </a:ext>
            </a:extLst>
          </p:cNvPr>
          <p:cNvSpPr/>
          <p:nvPr/>
        </p:nvSpPr>
        <p:spPr>
          <a:xfrm>
            <a:off x="6867525" y="1208050"/>
            <a:ext cx="2457450" cy="4231838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DD17F40-6183-4D53-BF22-17743B694C9D}"/>
              </a:ext>
            </a:extLst>
          </p:cNvPr>
          <p:cNvSpPr/>
          <p:nvPr/>
        </p:nvSpPr>
        <p:spPr>
          <a:xfrm>
            <a:off x="9561304" y="647311"/>
            <a:ext cx="2154446" cy="1900301"/>
          </a:xfrm>
          <a:prstGeom prst="cloudCallout">
            <a:avLst>
              <a:gd name="adj1" fmla="val -87194"/>
              <a:gd name="adj2" fmla="val 2341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Threat </a:t>
            </a:r>
            <a:r>
              <a:rPr lang="en-IN" sz="1600" b="1" dirty="0" smtClean="0">
                <a:solidFill>
                  <a:srgbClr val="FF0000"/>
                </a:solidFill>
              </a:rPr>
              <a:t>to Existence of Humankind</a:t>
            </a:r>
            <a:endParaRPr lang="en-IN" sz="1600" b="1" dirty="0">
              <a:solidFill>
                <a:srgbClr val="FF0000"/>
              </a:solidFill>
            </a:endParaRPr>
          </a:p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9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iaImage_R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527" y="1238722"/>
            <a:ext cx="4893734" cy="508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8267" y="161191"/>
            <a:ext cx="103830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Country wide LOCKDOWN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96882" y="5598495"/>
            <a:ext cx="2561302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8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457">
        <p:blinds dir="vert"/>
      </p:transition>
    </mc:Choice>
    <mc:Fallback xmlns="">
      <p:transition spd="slow" advClick="0" advTm="245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07627" y="1391090"/>
            <a:ext cx="40706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PM MODI:</a:t>
            </a:r>
            <a:endParaRPr lang="en-U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" name="Picture 11" descr="Modi-2-625x40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72" y="1117600"/>
            <a:ext cx="3780896" cy="2419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2023533" y="3920067"/>
            <a:ext cx="96689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STAY HOME </a:t>
            </a:r>
            <a:r>
              <a:rPr lang="en-US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STAY SAFE</a:t>
            </a:r>
            <a:endParaRPr lang="en-US" sz="6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03794" y="1391090"/>
            <a:ext cx="34311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 </a:t>
            </a:r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21 DAYS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8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672">
        <p:blinds dir="vert"/>
      </p:transition>
    </mc:Choice>
    <mc:Fallback xmlns="">
      <p:transition spd="slow" advClick="0" advTm="267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C2C28871-95F4-4048-AACE-ABD60694CC70}"/>
              </a:ext>
            </a:extLst>
          </p:cNvPr>
          <p:cNvSpPr/>
          <p:nvPr/>
        </p:nvSpPr>
        <p:spPr>
          <a:xfrm rot="7687782">
            <a:off x="4343283" y="1629763"/>
            <a:ext cx="4134855" cy="4540892"/>
          </a:xfrm>
          <a:prstGeom prst="cloudCallout">
            <a:avLst>
              <a:gd name="adj1" fmla="val 183"/>
              <a:gd name="adj2" fmla="val 93464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3895154" y="2839062"/>
            <a:ext cx="50652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800" b="1" spc="150" dirty="0" smtClean="0">
                <a:ln w="11430"/>
                <a:solidFill>
                  <a:srgbClr val="FF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What we </a:t>
            </a:r>
          </a:p>
          <a:p>
            <a:pPr algn="ctr"/>
            <a:r>
              <a:rPr lang="en-US" sz="4800" b="1" spc="150" dirty="0" smtClean="0">
                <a:ln w="11430"/>
                <a:solidFill>
                  <a:srgbClr val="FF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need?</a:t>
            </a:r>
            <a:endParaRPr lang="en-US" sz="4800" b="1" spc="150" dirty="0">
              <a:ln w="11430"/>
              <a:solidFill>
                <a:srgbClr val="FF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0441" y="118538"/>
            <a:ext cx="7339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itchFamily="34" charset="0"/>
              </a:rPr>
              <a:t>Stay Home, Stay Safe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589">
        <p:blinds dir="vert"/>
      </p:transition>
    </mc:Choice>
    <mc:Fallback xmlns="">
      <p:transition spd="slow" advClick="0" advTm="258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757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To </a:t>
            </a:r>
            <a:r>
              <a:rPr lang="en-IN" sz="4000" dirty="0">
                <a:solidFill>
                  <a:srgbClr val="00B050"/>
                </a:solidFill>
              </a:rPr>
              <a:t>Stay Home</a:t>
            </a:r>
            <a:r>
              <a:rPr lang="en-IN" sz="4000" dirty="0"/>
              <a:t>, </a:t>
            </a:r>
            <a:r>
              <a:rPr lang="en-IN" sz="4000" dirty="0">
                <a:solidFill>
                  <a:srgbClr val="FF0000"/>
                </a:solidFill>
              </a:rPr>
              <a:t>We Need: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367A0-C69D-474A-B61B-48B8EB9E4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0" y="1478770"/>
            <a:ext cx="4760605" cy="31021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1A05C-8E8B-464F-B5E3-6E77CE37C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5" y="1478770"/>
            <a:ext cx="4760605" cy="31021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2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617">
        <p:blinds dir="vert"/>
      </p:transition>
    </mc:Choice>
    <mc:Fallback xmlns="">
      <p:transition spd="slow" advClick="0" advTm="461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921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</a:rPr>
              <a:t>At </a:t>
            </a:r>
            <a:r>
              <a:rPr lang="en-IN" sz="4000" dirty="0">
                <a:solidFill>
                  <a:srgbClr val="00B050"/>
                </a:solidFill>
              </a:rPr>
              <a:t>Home</a:t>
            </a:r>
            <a:r>
              <a:rPr lang="en-IN" sz="4000" dirty="0"/>
              <a:t>, </a:t>
            </a:r>
            <a:r>
              <a:rPr lang="en-IN" sz="4000" dirty="0">
                <a:solidFill>
                  <a:srgbClr val="FF0000"/>
                </a:solidFill>
              </a:rPr>
              <a:t>Our </a:t>
            </a:r>
            <a:r>
              <a:rPr lang="en-IN" sz="4000" dirty="0" smtClean="0">
                <a:solidFill>
                  <a:srgbClr val="FF0000"/>
                </a:solidFill>
              </a:rPr>
              <a:t>Needs </a:t>
            </a:r>
            <a:r>
              <a:rPr lang="en-IN" sz="4000" dirty="0">
                <a:solidFill>
                  <a:srgbClr val="FF0000"/>
                </a:solidFill>
              </a:rPr>
              <a:t>Fulfilled By: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624965" y="1252138"/>
            <a:ext cx="10136820" cy="87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Generally people don’t store items in bulk, they order as they needed from other local stores or online stores (Amazon, Flipkart, Big Basket etc.)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FDE4FA-92A6-4836-915A-A65F342C70AC}"/>
              </a:ext>
            </a:extLst>
          </p:cNvPr>
          <p:cNvGrpSpPr/>
          <p:nvPr/>
        </p:nvGrpSpPr>
        <p:grpSpPr>
          <a:xfrm>
            <a:off x="1713415" y="2774441"/>
            <a:ext cx="4462439" cy="2550594"/>
            <a:chOff x="1603645" y="2071263"/>
            <a:chExt cx="3948582" cy="22416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6F7A778-F090-4F13-BD2B-56E2998EA1E1}"/>
                </a:ext>
              </a:extLst>
            </p:cNvPr>
            <p:cNvSpPr/>
            <p:nvPr/>
          </p:nvSpPr>
          <p:spPr>
            <a:xfrm>
              <a:off x="1603645" y="2799826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Daily Needs / Medicines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80105A-6CCF-4801-94F3-07FA8A8D8209}"/>
                </a:ext>
              </a:extLst>
            </p:cNvPr>
            <p:cNvSpPr/>
            <p:nvPr/>
          </p:nvSpPr>
          <p:spPr>
            <a:xfrm rot="18725455">
              <a:off x="3087046" y="2820005"/>
              <a:ext cx="981781" cy="53701"/>
            </a:xfrm>
            <a:custGeom>
              <a:avLst/>
              <a:gdLst>
                <a:gd name="connsiteX0" fmla="*/ 0 w 981781"/>
                <a:gd name="connsiteY0" fmla="*/ 26850 h 53701"/>
                <a:gd name="connsiteX1" fmla="*/ 981781 w 981781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1781" h="53701">
                  <a:moveTo>
                    <a:pt x="0" y="26850"/>
                  </a:moveTo>
                  <a:lnTo>
                    <a:pt x="981781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045" tIns="2306" rIns="479046" bIns="230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1F4A56-FB8B-40E4-97D6-6D3982D32EF0}"/>
                </a:ext>
              </a:extLst>
            </p:cNvPr>
            <p:cNvSpPr/>
            <p:nvPr/>
          </p:nvSpPr>
          <p:spPr>
            <a:xfrm>
              <a:off x="3906985" y="2071263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dirty="0" smtClean="0"/>
                <a:t>Local Market</a:t>
              </a:r>
              <a:r>
                <a:rPr lang="en-IN" sz="1700" kern="1200" dirty="0" smtClean="0"/>
                <a:t> </a:t>
              </a:r>
              <a:endParaRPr lang="en-IN" sz="17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C202C6-1168-403D-9E3A-161202CABB07}"/>
                </a:ext>
              </a:extLst>
            </p:cNvPr>
            <p:cNvSpPr/>
            <p:nvPr/>
          </p:nvSpPr>
          <p:spPr>
            <a:xfrm rot="2782481">
              <a:off x="3101013" y="3529516"/>
              <a:ext cx="953847" cy="53701"/>
            </a:xfrm>
            <a:custGeom>
              <a:avLst/>
              <a:gdLst>
                <a:gd name="connsiteX0" fmla="*/ 0 w 953847"/>
                <a:gd name="connsiteY0" fmla="*/ 26850 h 53701"/>
                <a:gd name="connsiteX1" fmla="*/ 953847 w 953847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847" h="53701">
                  <a:moveTo>
                    <a:pt x="0" y="26850"/>
                  </a:moveTo>
                  <a:lnTo>
                    <a:pt x="953847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5777" tIns="3004" rIns="465777" bIns="300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A7E4E4-4281-4C80-BB86-C8A016FAF345}"/>
                </a:ext>
              </a:extLst>
            </p:cNvPr>
            <p:cNvSpPr/>
            <p:nvPr/>
          </p:nvSpPr>
          <p:spPr>
            <a:xfrm>
              <a:off x="3906985" y="3490285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Online Orders</a:t>
              </a:r>
              <a:endParaRPr lang="en-IN" sz="1700" kern="12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DE4FA-92A6-4836-915A-A65F342C70AC}"/>
              </a:ext>
            </a:extLst>
          </p:cNvPr>
          <p:cNvGrpSpPr/>
          <p:nvPr/>
        </p:nvGrpSpPr>
        <p:grpSpPr>
          <a:xfrm>
            <a:off x="6135513" y="2356764"/>
            <a:ext cx="2813305" cy="2968271"/>
            <a:chOff x="5476052" y="1598256"/>
            <a:chExt cx="2379515" cy="2714650"/>
          </a:xfrm>
        </p:grpSpPr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EB0715CC-0485-46FB-90B6-1E4D62048E15}"/>
                </a:ext>
              </a:extLst>
            </p:cNvPr>
            <p:cNvSpPr/>
            <p:nvPr/>
          </p:nvSpPr>
          <p:spPr>
            <a:xfrm rot="19457599">
              <a:off x="5476052" y="2219220"/>
              <a:ext cx="810449" cy="53701"/>
            </a:xfrm>
            <a:custGeom>
              <a:avLst/>
              <a:gdLst>
                <a:gd name="connsiteX0" fmla="*/ 0 w 810449"/>
                <a:gd name="connsiteY0" fmla="*/ 26850 h 53701"/>
                <a:gd name="connsiteX1" fmla="*/ 810449 w 810449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0449" h="53701">
                  <a:moveTo>
                    <a:pt x="0" y="26850"/>
                  </a:moveTo>
                  <a:lnTo>
                    <a:pt x="810449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7663" tIns="6588" rIns="397664" bIns="658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9B540D2E-BD27-4B5C-9C3B-A08B81FD86FE}"/>
                </a:ext>
              </a:extLst>
            </p:cNvPr>
            <p:cNvSpPr/>
            <p:nvPr/>
          </p:nvSpPr>
          <p:spPr>
            <a:xfrm>
              <a:off x="6210325" y="1598256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Local Shops</a:t>
              </a:r>
              <a:endParaRPr lang="en-IN" sz="1700" kern="1200" dirty="0"/>
            </a:p>
          </p:txBody>
        </p:sp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700C78ED-60C4-4A4F-8DF9-0F8E47F0A0D5}"/>
                </a:ext>
              </a:extLst>
            </p:cNvPr>
            <p:cNvSpPr/>
            <p:nvPr/>
          </p:nvSpPr>
          <p:spPr>
            <a:xfrm rot="2142401">
              <a:off x="5476052" y="2692227"/>
              <a:ext cx="810449" cy="53701"/>
            </a:xfrm>
            <a:custGeom>
              <a:avLst/>
              <a:gdLst>
                <a:gd name="connsiteX0" fmla="*/ 0 w 810449"/>
                <a:gd name="connsiteY0" fmla="*/ 26850 h 53701"/>
                <a:gd name="connsiteX1" fmla="*/ 810449 w 810449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0449" h="53701">
                  <a:moveTo>
                    <a:pt x="0" y="26850"/>
                  </a:moveTo>
                  <a:lnTo>
                    <a:pt x="810449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7663" tIns="6589" rIns="397663" bIns="658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AB73E877-3B50-4AAA-BBA5-0887187CCD63}"/>
                </a:ext>
              </a:extLst>
            </p:cNvPr>
            <p:cNvSpPr/>
            <p:nvPr/>
          </p:nvSpPr>
          <p:spPr>
            <a:xfrm>
              <a:off x="6210325" y="2544271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Super Market</a:t>
              </a:r>
              <a:endParaRPr lang="en-IN" sz="1700" kern="1200" dirty="0"/>
            </a:p>
          </p:txBody>
        </p:sp>
        <p:sp>
          <p:nvSpPr>
            <p:cNvPr id="37" name="Freeform: Shape 20">
              <a:extLst>
                <a:ext uri="{FF2B5EF4-FFF2-40B4-BE49-F238E27FC236}">
                  <a16:creationId xmlns:a16="http://schemas.microsoft.com/office/drawing/2014/main" id="{DDA447F5-7451-47D9-B543-2D4072210858}"/>
                </a:ext>
              </a:extLst>
            </p:cNvPr>
            <p:cNvSpPr/>
            <p:nvPr/>
          </p:nvSpPr>
          <p:spPr>
            <a:xfrm>
              <a:off x="5552228" y="3874746"/>
              <a:ext cx="658097" cy="53701"/>
            </a:xfrm>
            <a:custGeom>
              <a:avLst/>
              <a:gdLst>
                <a:gd name="connsiteX0" fmla="*/ 0 w 658097"/>
                <a:gd name="connsiteY0" fmla="*/ 26850 h 53701"/>
                <a:gd name="connsiteX1" fmla="*/ 658097 w 658097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097" h="53701">
                  <a:moveTo>
                    <a:pt x="0" y="26850"/>
                  </a:moveTo>
                  <a:lnTo>
                    <a:pt x="658097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5296" tIns="10398" rIns="325297" bIns="1039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8" name="Freeform: Shape 21">
              <a:extLst>
                <a:ext uri="{FF2B5EF4-FFF2-40B4-BE49-F238E27FC236}">
                  <a16:creationId xmlns:a16="http://schemas.microsoft.com/office/drawing/2014/main" id="{3EEE218A-84EE-4A9B-8733-7064B73565D2}"/>
                </a:ext>
              </a:extLst>
            </p:cNvPr>
            <p:cNvSpPr/>
            <p:nvPr/>
          </p:nvSpPr>
          <p:spPr>
            <a:xfrm>
              <a:off x="6210325" y="3490285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Delivery Boy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484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11" name="Picture 10" descr="local 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32" y="3538420"/>
            <a:ext cx="3610299" cy="2379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 descr="local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088412"/>
            <a:ext cx="3302000" cy="2140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local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29" y="1205044"/>
            <a:ext cx="3173046" cy="237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989894" y="3622943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Maintain Minimum Distance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8196" y="1230551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Packet / Item could be infected 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74128" y="2737299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Making Cash Payments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589622" y="171658"/>
            <a:ext cx="727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Infection prone </a:t>
            </a:r>
            <a:r>
              <a:rPr lang="en-IN" sz="4000" dirty="0" smtClean="0">
                <a:solidFill>
                  <a:srgbClr val="002060"/>
                </a:solidFill>
              </a:rPr>
              <a:t>Local Market -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34696" y="6041540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7000">
        <p:blinds dir="vert"/>
      </p:transition>
    </mc:Choice>
    <mc:Fallback xmlns=""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18" name="Picture 17" descr="online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18" y="1414011"/>
            <a:ext cx="3158066" cy="21053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 descr="online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492" y="3388759"/>
            <a:ext cx="3290696" cy="2194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2" name="Picture 21" descr="online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681" y="3421546"/>
            <a:ext cx="20638" cy="14907"/>
          </a:xfrm>
          <a:prstGeom prst="rect">
            <a:avLst/>
          </a:prstGeom>
        </p:spPr>
      </p:pic>
      <p:pic>
        <p:nvPicPr>
          <p:cNvPr id="23" name="Picture 22" descr="online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681" y="3421546"/>
            <a:ext cx="20638" cy="14907"/>
          </a:xfrm>
          <a:prstGeom prst="rect">
            <a:avLst/>
          </a:prstGeom>
        </p:spPr>
      </p:pic>
      <p:pic>
        <p:nvPicPr>
          <p:cNvPr id="24" name="Picture 23" descr="online 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769" y="2523788"/>
            <a:ext cx="3655147" cy="1920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Rectangle 18"/>
          <p:cNvSpPr/>
          <p:nvPr/>
        </p:nvSpPr>
        <p:spPr>
          <a:xfrm rot="20996149">
            <a:off x="5929309" y="1696620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Receiving Deliveries Only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21181239">
            <a:off x="705860" y="3670118"/>
            <a:ext cx="264182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Ringing Bell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20996149">
            <a:off x="8860227" y="2594812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Giving Receiving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63498" y="126910"/>
            <a:ext cx="9213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Online Orders</a:t>
            </a:r>
            <a:r>
              <a:rPr lang="en-IN" sz="4000" dirty="0" smtClean="0">
                <a:solidFill>
                  <a:srgbClr val="002060"/>
                </a:solidFill>
              </a:rPr>
              <a:t>: 	Door to door Infection 								prone delivery 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34696" y="6078613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176">
        <p:blinds dir="vert"/>
      </p:transition>
    </mc:Choice>
    <mc:Fallback xmlns="">
      <p:transition spd="slow" advClick="0" advTm="617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9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7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2796</TotalTime>
  <Words>390</Words>
  <Application>Microsoft Office PowerPoint</Application>
  <PresentationFormat>Widescreen</PresentationFormat>
  <Paragraphs>87</Paragraphs>
  <Slides>18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Rounded MT Bold</vt:lpstr>
      <vt:lpstr>Calibri</vt:lpstr>
      <vt:lpstr>Copperplate Gothic Bold</vt:lpstr>
      <vt:lpstr>Franklin Gothic Demi</vt:lpstr>
      <vt:lpstr>Rockwell</vt:lpstr>
      <vt:lpstr>Rockwell Condensed</vt:lpstr>
      <vt:lpstr>Wingdings</vt:lpstr>
      <vt:lpstr>Wood Type</vt:lpstr>
      <vt:lpstr>  COVID-19… India</vt:lpstr>
      <vt:lpstr>COVID-19 </vt:lpstr>
      <vt:lpstr>COVID-19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COVID-19 </vt:lpstr>
      <vt:lpstr>COVID-19 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COVID-19…India</dc:title>
  <dc:subject>covid19</dc:subject>
  <dc:creator>Mangal Dev Shukla</dc:creator>
  <cp:lastModifiedBy>Mangal Dev Shukla</cp:lastModifiedBy>
  <cp:revision>182</cp:revision>
  <dcterms:created xsi:type="dcterms:W3CDTF">2020-03-21T08:59:39Z</dcterms:created>
  <dcterms:modified xsi:type="dcterms:W3CDTF">2020-03-29T19:22:27Z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93c32607-3a25-45e2-8b04-2891d2ebc4cf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</Properties>
</file>